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7" r:id="rId3"/>
    <p:sldId id="257" r:id="rId4"/>
    <p:sldId id="258" r:id="rId5"/>
    <p:sldId id="259" r:id="rId6"/>
    <p:sldId id="264" r:id="rId7"/>
    <p:sldId id="266" r:id="rId8"/>
  </p:sldIdLst>
  <p:sldSz cx="18288000" cy="10287000"/>
  <p:notesSz cx="6858000" cy="9144000"/>
  <p:embeddedFontLst>
    <p:embeddedFont>
      <p:font typeface="Arial Black" panose="020B0A04020102020204" pitchFamily="34" charset="0"/>
      <p:bold r:id="rId9"/>
    </p:embeddedFont>
    <p:embeddedFont>
      <p:font typeface="Calibri" panose="020F0502020204030204" pitchFamily="34" charset="0"/>
      <p:regular r:id="rId10"/>
      <p:bold r:id="rId11"/>
      <p:italic r:id="rId12"/>
      <p:boldItalic r:id="rId13"/>
    </p:embeddedFont>
    <p:embeddedFont>
      <p:font typeface="DM Sans" panose="020B0604020202020204" charset="0"/>
      <p:regular r:id="rId14"/>
    </p:embeddedFont>
    <p:embeddedFont>
      <p:font typeface="DM Sans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C051B-1A6D-40BF-B0BB-3F695AA6043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9D7F574-1CF5-4267-AE21-7D1483D8F32D}">
      <dgm:prSet/>
      <dgm:spPr/>
      <dgm:t>
        <a:bodyPr/>
        <a:lstStyle/>
        <a:p>
          <a:r>
            <a:rPr lang="en-US" dirty="0"/>
            <a:t>Edwin Hall (1879)</a:t>
          </a:r>
        </a:p>
      </dgm:t>
    </dgm:pt>
    <dgm:pt modelId="{4D9D735A-402A-4C85-9E9F-C8FB6E411EA3}" type="parTrans" cxnId="{5F33233D-3379-465A-9F94-21ED1EFC424B}">
      <dgm:prSet/>
      <dgm:spPr/>
      <dgm:t>
        <a:bodyPr/>
        <a:lstStyle/>
        <a:p>
          <a:endParaRPr lang="en-US"/>
        </a:p>
      </dgm:t>
    </dgm:pt>
    <dgm:pt modelId="{910118D0-C20A-4049-BC5E-BEF139C851AA}" type="sibTrans" cxnId="{5F33233D-3379-465A-9F94-21ED1EFC424B}">
      <dgm:prSet/>
      <dgm:spPr/>
      <dgm:t>
        <a:bodyPr/>
        <a:lstStyle/>
        <a:p>
          <a:endParaRPr lang="en-US"/>
        </a:p>
      </dgm:t>
    </dgm:pt>
    <dgm:pt modelId="{DBA63553-6E9B-47C2-8E71-2A5F4ECCA287}">
      <dgm:prSet/>
      <dgm:spPr/>
      <dgm:t>
        <a:bodyPr/>
        <a:lstStyle/>
        <a:p>
          <a:r>
            <a:rPr lang="en-US"/>
            <a:t>24 Year Old Graduate</a:t>
          </a:r>
        </a:p>
      </dgm:t>
    </dgm:pt>
    <dgm:pt modelId="{00284572-E44F-434A-B356-8956171D3806}" type="parTrans" cxnId="{F4119F05-1D07-41E6-8E50-C515D3C87A08}">
      <dgm:prSet/>
      <dgm:spPr/>
      <dgm:t>
        <a:bodyPr/>
        <a:lstStyle/>
        <a:p>
          <a:endParaRPr lang="en-US"/>
        </a:p>
      </dgm:t>
    </dgm:pt>
    <dgm:pt modelId="{07B1DF60-4557-4852-8C33-DA3AE3E2DD4D}" type="sibTrans" cxnId="{F4119F05-1D07-41E6-8E50-C515D3C87A08}">
      <dgm:prSet/>
      <dgm:spPr/>
      <dgm:t>
        <a:bodyPr/>
        <a:lstStyle/>
        <a:p>
          <a:endParaRPr lang="en-US"/>
        </a:p>
      </dgm:t>
    </dgm:pt>
    <dgm:pt modelId="{C82392C7-AB4D-4892-9495-B2A67D32A9A1}">
      <dgm:prSet/>
      <dgm:spPr/>
      <dgm:t>
        <a:bodyPr/>
        <a:lstStyle/>
        <a:p>
          <a:r>
            <a:rPr lang="en-US"/>
            <a:t>Working on Doctoral Degree</a:t>
          </a:r>
        </a:p>
      </dgm:t>
    </dgm:pt>
    <dgm:pt modelId="{579DADF0-5F02-4256-B4EA-4435213D5B6D}" type="parTrans" cxnId="{34BB138B-45C6-4C42-80F1-725983547EB9}">
      <dgm:prSet/>
      <dgm:spPr/>
      <dgm:t>
        <a:bodyPr/>
        <a:lstStyle/>
        <a:p>
          <a:endParaRPr lang="en-US"/>
        </a:p>
      </dgm:t>
    </dgm:pt>
    <dgm:pt modelId="{5239F215-EE00-4168-9AF3-54BBEBC89087}" type="sibTrans" cxnId="{34BB138B-45C6-4C42-80F1-725983547EB9}">
      <dgm:prSet/>
      <dgm:spPr/>
      <dgm:t>
        <a:bodyPr/>
        <a:lstStyle/>
        <a:p>
          <a:endParaRPr lang="en-US"/>
        </a:p>
      </dgm:t>
    </dgm:pt>
    <dgm:pt modelId="{5E03167B-0948-4582-A9B4-F780B9416B59}">
      <dgm:prSet/>
      <dgm:spPr/>
      <dgm:t>
        <a:bodyPr/>
        <a:lstStyle/>
        <a:p>
          <a:r>
            <a:rPr lang="en-US" dirty="0"/>
            <a:t>John Hopkin’s University</a:t>
          </a:r>
        </a:p>
      </dgm:t>
    </dgm:pt>
    <dgm:pt modelId="{B5449934-6840-4488-9017-76DC336D0635}" type="parTrans" cxnId="{7471468B-E6B0-45E5-952F-796CA1A22EBB}">
      <dgm:prSet/>
      <dgm:spPr/>
      <dgm:t>
        <a:bodyPr/>
        <a:lstStyle/>
        <a:p>
          <a:endParaRPr lang="en-US"/>
        </a:p>
      </dgm:t>
    </dgm:pt>
    <dgm:pt modelId="{67E8D736-10EF-4AF5-A2BC-D30BA53399CC}" type="sibTrans" cxnId="{7471468B-E6B0-45E5-952F-796CA1A22EBB}">
      <dgm:prSet/>
      <dgm:spPr/>
      <dgm:t>
        <a:bodyPr/>
        <a:lstStyle/>
        <a:p>
          <a:endParaRPr lang="en-US"/>
        </a:p>
      </dgm:t>
    </dgm:pt>
    <dgm:pt modelId="{3377F3A3-6597-41DD-BF8A-8B842ABB148A}" type="pres">
      <dgm:prSet presAssocID="{C33C051B-1A6D-40BF-B0BB-3F695AA60436}" presName="linear" presStyleCnt="0">
        <dgm:presLayoutVars>
          <dgm:animLvl val="lvl"/>
          <dgm:resizeHandles val="exact"/>
        </dgm:presLayoutVars>
      </dgm:prSet>
      <dgm:spPr/>
    </dgm:pt>
    <dgm:pt modelId="{FD9E840D-B387-48B9-BB76-971BC6EA5665}" type="pres">
      <dgm:prSet presAssocID="{39D7F574-1CF5-4267-AE21-7D1483D8F32D}" presName="parentText" presStyleLbl="node1" presStyleIdx="0" presStyleCnt="4">
        <dgm:presLayoutVars>
          <dgm:chMax val="0"/>
          <dgm:bulletEnabled val="1"/>
        </dgm:presLayoutVars>
      </dgm:prSet>
      <dgm:spPr/>
    </dgm:pt>
    <dgm:pt modelId="{27F0C9AA-FEC6-4D37-9CA1-D5B60E8F33D4}" type="pres">
      <dgm:prSet presAssocID="{910118D0-C20A-4049-BC5E-BEF139C851AA}" presName="spacer" presStyleCnt="0"/>
      <dgm:spPr/>
    </dgm:pt>
    <dgm:pt modelId="{37600783-86CF-4CEF-9250-25E47370B677}" type="pres">
      <dgm:prSet presAssocID="{DBA63553-6E9B-47C2-8E71-2A5F4ECCA287}" presName="parentText" presStyleLbl="node1" presStyleIdx="1" presStyleCnt="4">
        <dgm:presLayoutVars>
          <dgm:chMax val="0"/>
          <dgm:bulletEnabled val="1"/>
        </dgm:presLayoutVars>
      </dgm:prSet>
      <dgm:spPr/>
    </dgm:pt>
    <dgm:pt modelId="{83483DA3-0922-4DC8-A798-8BD649239342}" type="pres">
      <dgm:prSet presAssocID="{07B1DF60-4557-4852-8C33-DA3AE3E2DD4D}" presName="spacer" presStyleCnt="0"/>
      <dgm:spPr/>
    </dgm:pt>
    <dgm:pt modelId="{086EDBED-8E73-4E4A-8817-A5F15D0AA36B}" type="pres">
      <dgm:prSet presAssocID="{C82392C7-AB4D-4892-9495-B2A67D32A9A1}" presName="parentText" presStyleLbl="node1" presStyleIdx="2" presStyleCnt="4">
        <dgm:presLayoutVars>
          <dgm:chMax val="0"/>
          <dgm:bulletEnabled val="1"/>
        </dgm:presLayoutVars>
      </dgm:prSet>
      <dgm:spPr/>
    </dgm:pt>
    <dgm:pt modelId="{4E2D9181-62E4-44D1-B3AC-99378546EFBF}" type="pres">
      <dgm:prSet presAssocID="{5239F215-EE00-4168-9AF3-54BBEBC89087}" presName="spacer" presStyleCnt="0"/>
      <dgm:spPr/>
    </dgm:pt>
    <dgm:pt modelId="{510D40C6-3BDB-45E7-AB07-245225E9CE94}" type="pres">
      <dgm:prSet presAssocID="{5E03167B-0948-4582-A9B4-F780B9416B59}" presName="parentText" presStyleLbl="node1" presStyleIdx="3" presStyleCnt="4">
        <dgm:presLayoutVars>
          <dgm:chMax val="0"/>
          <dgm:bulletEnabled val="1"/>
        </dgm:presLayoutVars>
      </dgm:prSet>
      <dgm:spPr/>
    </dgm:pt>
  </dgm:ptLst>
  <dgm:cxnLst>
    <dgm:cxn modelId="{F4119F05-1D07-41E6-8E50-C515D3C87A08}" srcId="{C33C051B-1A6D-40BF-B0BB-3F695AA60436}" destId="{DBA63553-6E9B-47C2-8E71-2A5F4ECCA287}" srcOrd="1" destOrd="0" parTransId="{00284572-E44F-434A-B356-8956171D3806}" sibTransId="{07B1DF60-4557-4852-8C33-DA3AE3E2DD4D}"/>
    <dgm:cxn modelId="{55C8AC1E-F0E3-4A87-B0B3-80AB514BDB4F}" type="presOf" srcId="{C33C051B-1A6D-40BF-B0BB-3F695AA60436}" destId="{3377F3A3-6597-41DD-BF8A-8B842ABB148A}" srcOrd="0" destOrd="0" presId="urn:microsoft.com/office/officeart/2005/8/layout/vList2"/>
    <dgm:cxn modelId="{5F33233D-3379-465A-9F94-21ED1EFC424B}" srcId="{C33C051B-1A6D-40BF-B0BB-3F695AA60436}" destId="{39D7F574-1CF5-4267-AE21-7D1483D8F32D}" srcOrd="0" destOrd="0" parTransId="{4D9D735A-402A-4C85-9E9F-C8FB6E411EA3}" sibTransId="{910118D0-C20A-4049-BC5E-BEF139C851AA}"/>
    <dgm:cxn modelId="{2FC7DB48-D98E-499E-9AFD-F4FC52F56315}" type="presOf" srcId="{DBA63553-6E9B-47C2-8E71-2A5F4ECCA287}" destId="{37600783-86CF-4CEF-9250-25E47370B677}" srcOrd="0" destOrd="0" presId="urn:microsoft.com/office/officeart/2005/8/layout/vList2"/>
    <dgm:cxn modelId="{34BB138B-45C6-4C42-80F1-725983547EB9}" srcId="{C33C051B-1A6D-40BF-B0BB-3F695AA60436}" destId="{C82392C7-AB4D-4892-9495-B2A67D32A9A1}" srcOrd="2" destOrd="0" parTransId="{579DADF0-5F02-4256-B4EA-4435213D5B6D}" sibTransId="{5239F215-EE00-4168-9AF3-54BBEBC89087}"/>
    <dgm:cxn modelId="{7471468B-E6B0-45E5-952F-796CA1A22EBB}" srcId="{C33C051B-1A6D-40BF-B0BB-3F695AA60436}" destId="{5E03167B-0948-4582-A9B4-F780B9416B59}" srcOrd="3" destOrd="0" parTransId="{B5449934-6840-4488-9017-76DC336D0635}" sibTransId="{67E8D736-10EF-4AF5-A2BC-D30BA53399CC}"/>
    <dgm:cxn modelId="{A3A36AC8-2B9D-4B42-BCD5-25BE599CC8BA}" type="presOf" srcId="{C82392C7-AB4D-4892-9495-B2A67D32A9A1}" destId="{086EDBED-8E73-4E4A-8817-A5F15D0AA36B}" srcOrd="0" destOrd="0" presId="urn:microsoft.com/office/officeart/2005/8/layout/vList2"/>
    <dgm:cxn modelId="{BFE3CDCC-CCF5-4599-A906-2AEEF71B8A37}" type="presOf" srcId="{39D7F574-1CF5-4267-AE21-7D1483D8F32D}" destId="{FD9E840D-B387-48B9-BB76-971BC6EA5665}" srcOrd="0" destOrd="0" presId="urn:microsoft.com/office/officeart/2005/8/layout/vList2"/>
    <dgm:cxn modelId="{5711AADB-E37E-4A3E-8AE7-A6BD5BE33E4E}" type="presOf" srcId="{5E03167B-0948-4582-A9B4-F780B9416B59}" destId="{510D40C6-3BDB-45E7-AB07-245225E9CE94}" srcOrd="0" destOrd="0" presId="urn:microsoft.com/office/officeart/2005/8/layout/vList2"/>
    <dgm:cxn modelId="{21B6F27C-29A9-4A82-84BB-0B67B7AAE9CC}" type="presParOf" srcId="{3377F3A3-6597-41DD-BF8A-8B842ABB148A}" destId="{FD9E840D-B387-48B9-BB76-971BC6EA5665}" srcOrd="0" destOrd="0" presId="urn:microsoft.com/office/officeart/2005/8/layout/vList2"/>
    <dgm:cxn modelId="{9E0DC372-C5D2-4126-930B-C65B3A81E7DD}" type="presParOf" srcId="{3377F3A3-6597-41DD-BF8A-8B842ABB148A}" destId="{27F0C9AA-FEC6-4D37-9CA1-D5B60E8F33D4}" srcOrd="1" destOrd="0" presId="urn:microsoft.com/office/officeart/2005/8/layout/vList2"/>
    <dgm:cxn modelId="{E835659B-41AB-4763-A3B5-D1A5331C62F3}" type="presParOf" srcId="{3377F3A3-6597-41DD-BF8A-8B842ABB148A}" destId="{37600783-86CF-4CEF-9250-25E47370B677}" srcOrd="2" destOrd="0" presId="urn:microsoft.com/office/officeart/2005/8/layout/vList2"/>
    <dgm:cxn modelId="{49922CC3-61D2-443B-AD47-07556298E59C}" type="presParOf" srcId="{3377F3A3-6597-41DD-BF8A-8B842ABB148A}" destId="{83483DA3-0922-4DC8-A798-8BD649239342}" srcOrd="3" destOrd="0" presId="urn:microsoft.com/office/officeart/2005/8/layout/vList2"/>
    <dgm:cxn modelId="{38B679A2-9F8A-4A23-AA8F-64111C06AC5B}" type="presParOf" srcId="{3377F3A3-6597-41DD-BF8A-8B842ABB148A}" destId="{086EDBED-8E73-4E4A-8817-A5F15D0AA36B}" srcOrd="4" destOrd="0" presId="urn:microsoft.com/office/officeart/2005/8/layout/vList2"/>
    <dgm:cxn modelId="{AE9639C4-6E89-4E6B-9218-9F7BEFE61920}" type="presParOf" srcId="{3377F3A3-6597-41DD-BF8A-8B842ABB148A}" destId="{4E2D9181-62E4-44D1-B3AC-99378546EFBF}" srcOrd="5" destOrd="0" presId="urn:microsoft.com/office/officeart/2005/8/layout/vList2"/>
    <dgm:cxn modelId="{A3FD1320-F289-4628-BA4B-B561F7570D68}" type="presParOf" srcId="{3377F3A3-6597-41DD-BF8A-8B842ABB148A}" destId="{510D40C6-3BDB-45E7-AB07-245225E9CE94}"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E840D-B387-48B9-BB76-971BC6EA5665}">
      <dsp:nvSpPr>
        <dsp:cNvPr id="0" name=""/>
        <dsp:cNvSpPr/>
      </dsp:nvSpPr>
      <dsp:spPr>
        <a:xfrm>
          <a:off x="0" y="24722"/>
          <a:ext cx="7486650" cy="10793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dirty="0"/>
            <a:t>Edwin Hall (1879)</a:t>
          </a:r>
        </a:p>
      </dsp:txBody>
      <dsp:txXfrm>
        <a:off x="52688" y="77410"/>
        <a:ext cx="7381274" cy="973949"/>
      </dsp:txXfrm>
    </dsp:sp>
    <dsp:sp modelId="{37600783-86CF-4CEF-9250-25E47370B677}">
      <dsp:nvSpPr>
        <dsp:cNvPr id="0" name=""/>
        <dsp:cNvSpPr/>
      </dsp:nvSpPr>
      <dsp:spPr>
        <a:xfrm>
          <a:off x="0" y="1233647"/>
          <a:ext cx="7486650" cy="10793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24 Year Old Graduate</a:t>
          </a:r>
        </a:p>
      </dsp:txBody>
      <dsp:txXfrm>
        <a:off x="52688" y="1286335"/>
        <a:ext cx="7381274" cy="973949"/>
      </dsp:txXfrm>
    </dsp:sp>
    <dsp:sp modelId="{086EDBED-8E73-4E4A-8817-A5F15D0AA36B}">
      <dsp:nvSpPr>
        <dsp:cNvPr id="0" name=""/>
        <dsp:cNvSpPr/>
      </dsp:nvSpPr>
      <dsp:spPr>
        <a:xfrm>
          <a:off x="0" y="2442572"/>
          <a:ext cx="7486650" cy="10793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Working on Doctoral Degree</a:t>
          </a:r>
        </a:p>
      </dsp:txBody>
      <dsp:txXfrm>
        <a:off x="52688" y="2495260"/>
        <a:ext cx="7381274" cy="973949"/>
      </dsp:txXfrm>
    </dsp:sp>
    <dsp:sp modelId="{510D40C6-3BDB-45E7-AB07-245225E9CE94}">
      <dsp:nvSpPr>
        <dsp:cNvPr id="0" name=""/>
        <dsp:cNvSpPr/>
      </dsp:nvSpPr>
      <dsp:spPr>
        <a:xfrm>
          <a:off x="0" y="3651497"/>
          <a:ext cx="7486650" cy="10793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dirty="0"/>
            <a:t>John Hopkin’s University</a:t>
          </a:r>
        </a:p>
      </dsp:txBody>
      <dsp:txXfrm>
        <a:off x="52688" y="3704185"/>
        <a:ext cx="7381274" cy="97394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8.png"/><Relationship Id="rId18" Type="http://schemas.openxmlformats.org/officeDocument/2006/relationships/image" Target="../media/image15.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2.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21.svg"/><Relationship Id="rId5" Type="http://schemas.openxmlformats.org/officeDocument/2006/relationships/diagramQuickStyle" Target="../diagrams/quickStyle1.xml"/><Relationship Id="rId15" Type="http://schemas.openxmlformats.org/officeDocument/2006/relationships/image" Target="../media/image26.png"/><Relationship Id="rId10" Type="http://schemas.openxmlformats.org/officeDocument/2006/relationships/image" Target="../media/image20.png"/><Relationship Id="rId19" Type="http://schemas.openxmlformats.org/officeDocument/2006/relationships/image" Target="../media/image30.png"/><Relationship Id="rId4" Type="http://schemas.openxmlformats.org/officeDocument/2006/relationships/diagramLayout" Target="../diagrams/layout1.xml"/><Relationship Id="rId9" Type="http://schemas.openxmlformats.org/officeDocument/2006/relationships/image" Target="../media/image11.svg"/><Relationship Id="rId14"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9.svg"/><Relationship Id="rId7"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3.png"/><Relationship Id="rId5" Type="http://schemas.openxmlformats.org/officeDocument/2006/relationships/image" Target="../media/image4.png"/><Relationship Id="rId10" Type="http://schemas.openxmlformats.org/officeDocument/2006/relationships/image" Target="../media/image25.svg"/><Relationship Id="rId4" Type="http://schemas.openxmlformats.org/officeDocument/2006/relationships/image" Target="../media/image1.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4.png"/><Relationship Id="rId5" Type="http://schemas.openxmlformats.org/officeDocument/2006/relationships/image" Target="../media/image10.png"/><Relationship Id="rId15" Type="http://schemas.openxmlformats.org/officeDocument/2006/relationships/image" Target="../media/image35.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29.svg"/></Relationships>
</file>

<file path=ppt/slides/_rels/slide7.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hyperlink" Target="http://www.github.com/022neb510" TargetMode="Externa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32" Type="http://schemas.openxmlformats.org/officeDocument/2006/relationships/hyperlink" Target="http://www.instagram.com/vinitbaral" TargetMode="External"/><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31" Type="http://schemas.openxmlformats.org/officeDocument/2006/relationships/hyperlink" Target="http://www.facebook.com/vinitbaraldai" TargetMode="External"/><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hyperlink" Target="https://www.linkedin.com/in/vinit-baral-165542267/" TargetMode="External"/><Relationship Id="rId8"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sp>
      <p:sp>
        <p:nvSpPr>
          <p:cNvPr id="17" name="TextBox 17"/>
          <p:cNvSpPr txBox="1"/>
          <p:nvPr/>
        </p:nvSpPr>
        <p:spPr>
          <a:xfrm>
            <a:off x="3688802" y="3136543"/>
            <a:ext cx="10910396" cy="3214213"/>
          </a:xfrm>
          <a:prstGeom prst="rect">
            <a:avLst/>
          </a:prstGeom>
        </p:spPr>
        <p:txBody>
          <a:bodyPr lIns="0" tIns="0" rIns="0" bIns="0" rtlCol="0" anchor="t">
            <a:spAutoFit/>
          </a:bodyPr>
          <a:lstStyle/>
          <a:p>
            <a:pPr algn="ctr">
              <a:lnSpc>
                <a:spcPts val="12218"/>
              </a:lnSpc>
            </a:pPr>
            <a:r>
              <a:rPr lang="en-US" sz="12998" dirty="0">
                <a:solidFill>
                  <a:srgbClr val="000000"/>
                </a:solidFill>
                <a:latin typeface="DM Sans Bold"/>
              </a:rPr>
              <a:t>Hall Effect &amp;</a:t>
            </a:r>
          </a:p>
          <a:p>
            <a:pPr algn="ctr">
              <a:lnSpc>
                <a:spcPts val="12218"/>
              </a:lnSpc>
            </a:pPr>
            <a:r>
              <a:rPr lang="en-US" sz="12998" dirty="0">
                <a:solidFill>
                  <a:srgbClr val="000000"/>
                </a:solidFill>
                <a:latin typeface="DM Sans Bold"/>
              </a:rPr>
              <a:t>Hall Probe</a:t>
            </a:r>
          </a:p>
        </p:txBody>
      </p:sp>
      <p:sp>
        <p:nvSpPr>
          <p:cNvPr id="18" name="TextBox 18"/>
          <p:cNvSpPr txBox="1"/>
          <p:nvPr/>
        </p:nvSpPr>
        <p:spPr>
          <a:xfrm>
            <a:off x="4914102" y="6624033"/>
            <a:ext cx="8459795" cy="1147943"/>
          </a:xfrm>
          <a:prstGeom prst="rect">
            <a:avLst/>
          </a:prstGeom>
        </p:spPr>
        <p:txBody>
          <a:bodyPr lIns="0" tIns="0" rIns="0" bIns="0" rtlCol="0" anchor="t">
            <a:spAutoFit/>
          </a:bodyPr>
          <a:lstStyle/>
          <a:p>
            <a:pPr algn="ctr">
              <a:lnSpc>
                <a:spcPts val="4381"/>
              </a:lnSpc>
            </a:pPr>
            <a:r>
              <a:rPr lang="en-US" sz="4381" spc="-87" dirty="0">
                <a:solidFill>
                  <a:srgbClr val="000000"/>
                </a:solidFill>
                <a:latin typeface="DM Sans Bold"/>
              </a:rPr>
              <a:t>Presented by Vinit Baral and </a:t>
            </a:r>
            <a:r>
              <a:rPr lang="en-US" sz="4381" spc="-87" dirty="0" err="1">
                <a:solidFill>
                  <a:srgbClr val="000000"/>
                </a:solidFill>
                <a:latin typeface="DM Sans Bold"/>
              </a:rPr>
              <a:t>Sitashma</a:t>
            </a:r>
            <a:r>
              <a:rPr lang="en-US" sz="4381" spc="-87" dirty="0">
                <a:solidFill>
                  <a:srgbClr val="000000"/>
                </a:solidFill>
                <a:latin typeface="DM Sans Bold"/>
              </a:rPr>
              <a:t> Poudel</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23" name="Picture 22">
            <a:extLst>
              <a:ext uri="{FF2B5EF4-FFF2-40B4-BE49-F238E27FC236}">
                <a16:creationId xmlns:a16="http://schemas.microsoft.com/office/drawing/2014/main" id="{39102057-F4CA-4F8F-B69E-2CCCB8C0838F}"/>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6568951" y="170538"/>
            <a:ext cx="1486981" cy="148698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ll Effect - Explained and animated with 3d">
            <a:hlinkClick r:id="" action="ppaction://media"/>
            <a:extLst>
              <a:ext uri="{FF2B5EF4-FFF2-40B4-BE49-F238E27FC236}">
                <a16:creationId xmlns:a16="http://schemas.microsoft.com/office/drawing/2014/main" id="{DC55936C-1626-4EB0-84B5-C89F2B6C4B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000" y="876299"/>
            <a:ext cx="15925800" cy="8951705"/>
          </a:xfrm>
          <a:prstGeom prst="rect">
            <a:avLst/>
          </a:prstGeom>
        </p:spPr>
      </p:pic>
      <p:pic>
        <p:nvPicPr>
          <p:cNvPr id="3" name="Picture 2">
            <a:extLst>
              <a:ext uri="{FF2B5EF4-FFF2-40B4-BE49-F238E27FC236}">
                <a16:creationId xmlns:a16="http://schemas.microsoft.com/office/drawing/2014/main" id="{9DC8FF0E-564F-4F2F-9962-A6BCA93A60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68951" y="170538"/>
            <a:ext cx="1486981" cy="1486981"/>
          </a:xfrm>
          <a:prstGeom prst="rect">
            <a:avLst/>
          </a:prstGeom>
        </p:spPr>
      </p:pic>
    </p:spTree>
    <p:extLst>
      <p:ext uri="{BB962C8B-B14F-4D97-AF65-F5344CB8AC3E}">
        <p14:creationId xmlns:p14="http://schemas.microsoft.com/office/powerpoint/2010/main" val="14374709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4" name="TextBox 4"/>
          <p:cNvSpPr txBox="1"/>
          <p:nvPr/>
        </p:nvSpPr>
        <p:spPr>
          <a:xfrm>
            <a:off x="1504950" y="2345718"/>
            <a:ext cx="7848753" cy="1166538"/>
          </a:xfrm>
          <a:prstGeom prst="rect">
            <a:avLst/>
          </a:prstGeom>
        </p:spPr>
        <p:txBody>
          <a:bodyPr lIns="0" tIns="0" rIns="0" bIns="0" rtlCol="0" anchor="t">
            <a:spAutoFit/>
          </a:bodyPr>
          <a:lstStyle/>
          <a:p>
            <a:pPr>
              <a:lnSpc>
                <a:spcPts val="8730"/>
              </a:lnSpc>
            </a:pPr>
            <a:r>
              <a:rPr lang="en-US" sz="9000" dirty="0">
                <a:solidFill>
                  <a:srgbClr val="000000"/>
                </a:solidFill>
                <a:latin typeface="DM Sans Bold"/>
              </a:rPr>
              <a:t>History</a:t>
            </a:r>
          </a:p>
        </p:txBody>
      </p:sp>
      <p:graphicFrame>
        <p:nvGraphicFramePr>
          <p:cNvPr id="11" name="Diagram 10">
            <a:extLst>
              <a:ext uri="{FF2B5EF4-FFF2-40B4-BE49-F238E27FC236}">
                <a16:creationId xmlns:a16="http://schemas.microsoft.com/office/drawing/2014/main" id="{7D1CACF8-F1CC-48F4-95BA-124BFFC2B340}"/>
              </a:ext>
            </a:extLst>
          </p:cNvPr>
          <p:cNvGraphicFramePr/>
          <p:nvPr>
            <p:extLst>
              <p:ext uri="{D42A27DB-BD31-4B8C-83A1-F6EECF244321}">
                <p14:modId xmlns:p14="http://schemas.microsoft.com/office/powerpoint/2010/main" val="2871885764"/>
              </p:ext>
            </p:extLst>
          </p:nvPr>
        </p:nvGraphicFramePr>
        <p:xfrm>
          <a:off x="1504950" y="4807556"/>
          <a:ext cx="7486650" cy="4755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pic>
        <p:nvPicPr>
          <p:cNvPr id="12" name="Picture 11">
            <a:extLst>
              <a:ext uri="{FF2B5EF4-FFF2-40B4-BE49-F238E27FC236}">
                <a16:creationId xmlns:a16="http://schemas.microsoft.com/office/drawing/2014/main" id="{9A70DDA5-0FE4-4AE2-942E-7C79174043BB}"/>
              </a:ext>
            </a:extLst>
          </p:cNvPr>
          <p:cNvPicPr>
            <a:picLocks noChangeAspect="1"/>
          </p:cNvPicPr>
          <p:nvPr/>
        </p:nvPicPr>
        <p:blipFill>
          <a:blip r:embed="rId12"/>
          <a:stretch>
            <a:fillRect/>
          </a:stretch>
        </p:blipFill>
        <p:spPr>
          <a:xfrm>
            <a:off x="11236628" y="461666"/>
            <a:ext cx="6418018" cy="9643484"/>
          </a:xfrm>
          <a:prstGeom prst="rect">
            <a:avLst/>
          </a:prstGeom>
        </p:spPr>
      </p:pic>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pic>
        <p:nvPicPr>
          <p:cNvPr id="14" name="Picture 13">
            <a:extLst>
              <a:ext uri="{FF2B5EF4-FFF2-40B4-BE49-F238E27FC236}">
                <a16:creationId xmlns:a16="http://schemas.microsoft.com/office/drawing/2014/main" id="{B3D5FC01-E548-43ED-BF9B-10D510BD1D3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47069" y="200228"/>
            <a:ext cx="1486981" cy="148698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 name="Freeform 2"/>
          <p:cNvSpPr/>
          <p:nvPr/>
        </p:nvSpPr>
        <p:spPr>
          <a:xfrm rot="-5400000">
            <a:off x="4000500" y="-40386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4">
              <a:alphaModFix amt="55000"/>
            </a:blip>
            <a:stretch>
              <a:fillRect l="-71867" t="-3631" r="-74156" b="-2747"/>
            </a:stretch>
          </a:blipFill>
        </p:spPr>
      </p:sp>
      <p:sp>
        <p:nvSpPr>
          <p:cNvPr id="4" name="TextBox 4"/>
          <p:cNvSpPr txBox="1"/>
          <p:nvPr/>
        </p:nvSpPr>
        <p:spPr>
          <a:xfrm>
            <a:off x="1086902" y="2469292"/>
            <a:ext cx="7025086" cy="332912"/>
          </a:xfrm>
          <a:prstGeom prst="rect">
            <a:avLst/>
          </a:prstGeom>
        </p:spPr>
        <p:txBody>
          <a:bodyPr lIns="0" tIns="0" rIns="0" bIns="0" rtlCol="0" anchor="t">
            <a:spAutoFit/>
          </a:bodyPr>
          <a:lstStyle/>
          <a:p>
            <a:pPr marL="0" lvl="0" indent="0" algn="ctr">
              <a:lnSpc>
                <a:spcPts val="2699"/>
              </a:lnSpc>
              <a:spcBef>
                <a:spcPct val="0"/>
              </a:spcBef>
            </a:pPr>
            <a:r>
              <a:rPr lang="en-US" sz="1999" u="none" spc="119" dirty="0">
                <a:solidFill>
                  <a:srgbClr val="000000"/>
                </a:solidFill>
                <a:latin typeface="DM Sans"/>
              </a:rPr>
              <a:t>Drawing Space</a:t>
            </a:r>
          </a:p>
        </p:txBody>
      </p:sp>
      <p:grpSp>
        <p:nvGrpSpPr>
          <p:cNvPr id="5" name="Group 5"/>
          <p:cNvGrpSpPr/>
          <p:nvPr/>
        </p:nvGrpSpPr>
        <p:grpSpPr>
          <a:xfrm>
            <a:off x="9975489" y="1170261"/>
            <a:ext cx="6998061" cy="2561528"/>
            <a:chOff x="0" y="0"/>
            <a:chExt cx="2342659" cy="857492"/>
          </a:xfrm>
        </p:grpSpPr>
        <p:sp>
          <p:nvSpPr>
            <p:cNvPr id="6" name="Freeform 6"/>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8" name="TextBox 8"/>
          <p:cNvSpPr txBox="1"/>
          <p:nvPr/>
        </p:nvSpPr>
        <p:spPr>
          <a:xfrm>
            <a:off x="10491672" y="2024301"/>
            <a:ext cx="1578952" cy="1034423"/>
          </a:xfrm>
          <a:prstGeom prst="rect">
            <a:avLst/>
          </a:prstGeom>
        </p:spPr>
        <p:txBody>
          <a:bodyPr lIns="0" tIns="0" rIns="0" bIns="0" rtlCol="0" anchor="t">
            <a:spAutoFit/>
          </a:bodyPr>
          <a:lstStyle/>
          <a:p>
            <a:pPr>
              <a:lnSpc>
                <a:spcPts val="7680"/>
              </a:lnSpc>
            </a:pPr>
            <a:r>
              <a:rPr lang="en-US" sz="8000" spc="-656">
                <a:solidFill>
                  <a:srgbClr val="000000"/>
                </a:solidFill>
                <a:latin typeface="DM Sans"/>
              </a:rPr>
              <a:t>01.</a:t>
            </a:r>
          </a:p>
        </p:txBody>
      </p:sp>
      <p:grpSp>
        <p:nvGrpSpPr>
          <p:cNvPr id="9" name="Group 9"/>
          <p:cNvGrpSpPr/>
          <p:nvPr/>
        </p:nvGrpSpPr>
        <p:grpSpPr>
          <a:xfrm>
            <a:off x="9975489" y="3862348"/>
            <a:ext cx="6998061" cy="2561528"/>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12" name="Group 12"/>
          <p:cNvGrpSpPr/>
          <p:nvPr/>
        </p:nvGrpSpPr>
        <p:grpSpPr>
          <a:xfrm>
            <a:off x="9975489" y="6557226"/>
            <a:ext cx="6998061" cy="2561528"/>
            <a:chOff x="0" y="0"/>
            <a:chExt cx="2342659" cy="857492"/>
          </a:xfrm>
        </p:grpSpPr>
        <p:sp>
          <p:nvSpPr>
            <p:cNvPr id="13" name="Freeform 13"/>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4" name="TextBox 14"/>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5" name="TextBox 15"/>
          <p:cNvSpPr txBox="1"/>
          <p:nvPr/>
        </p:nvSpPr>
        <p:spPr>
          <a:xfrm>
            <a:off x="10491672" y="4717783"/>
            <a:ext cx="1578952" cy="1034423"/>
          </a:xfrm>
          <a:prstGeom prst="rect">
            <a:avLst/>
          </a:prstGeom>
        </p:spPr>
        <p:txBody>
          <a:bodyPr lIns="0" tIns="0" rIns="0" bIns="0" rtlCol="0" anchor="t">
            <a:spAutoFit/>
          </a:bodyPr>
          <a:lstStyle/>
          <a:p>
            <a:pPr>
              <a:lnSpc>
                <a:spcPts val="7680"/>
              </a:lnSpc>
            </a:pPr>
            <a:r>
              <a:rPr lang="en-US" sz="8000" spc="-656">
                <a:solidFill>
                  <a:srgbClr val="000000"/>
                </a:solidFill>
                <a:latin typeface="DM Sans"/>
              </a:rPr>
              <a:t>02.</a:t>
            </a:r>
          </a:p>
        </p:txBody>
      </p:sp>
      <p:sp>
        <p:nvSpPr>
          <p:cNvPr id="16" name="TextBox 16"/>
          <p:cNvSpPr txBox="1"/>
          <p:nvPr/>
        </p:nvSpPr>
        <p:spPr>
          <a:xfrm>
            <a:off x="10491672" y="7411266"/>
            <a:ext cx="1578952" cy="1034423"/>
          </a:xfrm>
          <a:prstGeom prst="rect">
            <a:avLst/>
          </a:prstGeom>
        </p:spPr>
        <p:txBody>
          <a:bodyPr lIns="0" tIns="0" rIns="0" bIns="0" rtlCol="0" anchor="t">
            <a:spAutoFit/>
          </a:bodyPr>
          <a:lstStyle/>
          <a:p>
            <a:pPr>
              <a:lnSpc>
                <a:spcPts val="7680"/>
              </a:lnSpc>
            </a:pPr>
            <a:r>
              <a:rPr lang="en-US" sz="8000" spc="-656">
                <a:solidFill>
                  <a:srgbClr val="000000"/>
                </a:solidFill>
                <a:latin typeface="DM Sans"/>
              </a:rPr>
              <a:t>03.</a:t>
            </a:r>
          </a:p>
        </p:txBody>
      </p:sp>
      <p:sp>
        <p:nvSpPr>
          <p:cNvPr id="17" name="TextBox 17"/>
          <p:cNvSpPr txBox="1"/>
          <p:nvPr/>
        </p:nvSpPr>
        <p:spPr>
          <a:xfrm>
            <a:off x="12218908" y="1485900"/>
            <a:ext cx="4132127" cy="1723549"/>
          </a:xfrm>
          <a:prstGeom prst="rect">
            <a:avLst/>
          </a:prstGeom>
        </p:spPr>
        <p:txBody>
          <a:bodyPr wrap="square" lIns="0" tIns="0" rIns="0" bIns="0" rtlCol="0" anchor="t">
            <a:spAutoFit/>
          </a:bodyPr>
          <a:lstStyle/>
          <a:p>
            <a:pPr marL="0" lvl="0" indent="0" algn="just">
              <a:spcBef>
                <a:spcPct val="0"/>
              </a:spcBef>
            </a:pPr>
            <a:r>
              <a:rPr lang="en-US" sz="2800" u="none" spc="22" dirty="0">
                <a:solidFill>
                  <a:srgbClr val="000000"/>
                </a:solidFill>
                <a:latin typeface="DM Sans" panose="020B0604020202020204" charset="0"/>
              </a:rPr>
              <a:t>Copper Strip is connected at the bottom and top with the battery.</a:t>
            </a:r>
          </a:p>
        </p:txBody>
      </p:sp>
      <p:sp>
        <p:nvSpPr>
          <p:cNvPr id="18" name="TextBox 18"/>
          <p:cNvSpPr txBox="1"/>
          <p:nvPr/>
        </p:nvSpPr>
        <p:spPr>
          <a:xfrm>
            <a:off x="12218908" y="4152900"/>
            <a:ext cx="4132127" cy="2215991"/>
          </a:xfrm>
          <a:prstGeom prst="rect">
            <a:avLst/>
          </a:prstGeom>
        </p:spPr>
        <p:txBody>
          <a:bodyPr lIns="0" tIns="0" rIns="0" bIns="0" rtlCol="0" anchor="t">
            <a:spAutoFit/>
          </a:bodyPr>
          <a:lstStyle/>
          <a:p>
            <a:pPr marL="0" lvl="0" indent="0" algn="just">
              <a:spcBef>
                <a:spcPct val="0"/>
              </a:spcBef>
            </a:pPr>
            <a:r>
              <a:rPr lang="en-US" sz="2400" spc="22" dirty="0">
                <a:solidFill>
                  <a:srgbClr val="000000"/>
                </a:solidFill>
                <a:latin typeface="DM Sans" panose="020B0604020202020204" charset="0"/>
              </a:rPr>
              <a:t>A Magnetic is set up in a way that the magnetic north pole sends the field towards the magnetic south pole that in into the plane of paper.</a:t>
            </a:r>
            <a:endParaRPr lang="en-US" sz="2400" u="none" spc="22" dirty="0">
              <a:solidFill>
                <a:srgbClr val="000000"/>
              </a:solidFill>
              <a:latin typeface="DM Sans" panose="020B0604020202020204" charset="0"/>
            </a:endParaRPr>
          </a:p>
        </p:txBody>
      </p:sp>
      <p:sp>
        <p:nvSpPr>
          <p:cNvPr id="19" name="TextBox 19"/>
          <p:cNvSpPr txBox="1"/>
          <p:nvPr/>
        </p:nvSpPr>
        <p:spPr>
          <a:xfrm>
            <a:off x="12218908" y="6819900"/>
            <a:ext cx="4132127" cy="2215991"/>
          </a:xfrm>
          <a:prstGeom prst="rect">
            <a:avLst/>
          </a:prstGeom>
        </p:spPr>
        <p:txBody>
          <a:bodyPr lIns="0" tIns="0" rIns="0" bIns="0" rtlCol="0" anchor="t">
            <a:spAutoFit/>
          </a:bodyPr>
          <a:lstStyle/>
          <a:p>
            <a:pPr marL="0" lvl="0" indent="0" algn="just">
              <a:spcBef>
                <a:spcPct val="0"/>
              </a:spcBef>
            </a:pPr>
            <a:r>
              <a:rPr lang="en-US" sz="2400" spc="22" dirty="0">
                <a:solidFill>
                  <a:srgbClr val="000000"/>
                </a:solidFill>
                <a:latin typeface="DM Sans" panose="020B0604020202020204" charset="0"/>
              </a:rPr>
              <a:t>Electrons are drifted towards the left of the strip and are piled up leaving the right side of the strip to be piled up with positive charges.</a:t>
            </a:r>
            <a:endParaRPr lang="en-US" sz="2400" u="none" spc="22" dirty="0">
              <a:solidFill>
                <a:srgbClr val="000000"/>
              </a:solidFill>
              <a:latin typeface="DM Sans" panose="020B0604020202020204" charset="0"/>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4" name="Rectangle 23">
            <a:extLst>
              <a:ext uri="{FF2B5EF4-FFF2-40B4-BE49-F238E27FC236}">
                <a16:creationId xmlns:a16="http://schemas.microsoft.com/office/drawing/2014/main" id="{42643DB1-DABE-4799-BC08-6E799B468429}"/>
              </a:ext>
            </a:extLst>
          </p:cNvPr>
          <p:cNvSpPr/>
          <p:nvPr/>
        </p:nvSpPr>
        <p:spPr>
          <a:xfrm>
            <a:off x="609600" y="2324101"/>
            <a:ext cx="8743374" cy="708660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457200" y="1181099"/>
            <a:ext cx="8915400" cy="1012650"/>
          </a:xfrm>
          <a:prstGeom prst="rect">
            <a:avLst/>
          </a:prstGeom>
        </p:spPr>
        <p:txBody>
          <a:bodyPr wrap="square" lIns="0" tIns="0" rIns="0" bIns="0" rtlCol="0" anchor="t">
            <a:spAutoFit/>
          </a:bodyPr>
          <a:lstStyle/>
          <a:p>
            <a:pPr algn="ctr">
              <a:lnSpc>
                <a:spcPts val="8730"/>
              </a:lnSpc>
            </a:pPr>
            <a:r>
              <a:rPr lang="en-US" sz="4800" b="1" i="1" u="sng" dirty="0">
                <a:solidFill>
                  <a:srgbClr val="000000"/>
                </a:solidFill>
                <a:latin typeface="DM Sans Bold"/>
              </a:rPr>
              <a:t>Construction and Mechanism</a:t>
            </a:r>
          </a:p>
        </p:txBody>
      </p:sp>
      <p:pic>
        <p:nvPicPr>
          <p:cNvPr id="25" name="Picture 24">
            <a:extLst>
              <a:ext uri="{FF2B5EF4-FFF2-40B4-BE49-F238E27FC236}">
                <a16:creationId xmlns:a16="http://schemas.microsoft.com/office/drawing/2014/main" id="{5900D915-5346-4FAE-8C95-763BC271887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860099" y="170538"/>
            <a:ext cx="1195833" cy="119583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4079427" y="0"/>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5" name="TextBox 5"/>
          <p:cNvSpPr txBox="1"/>
          <p:nvPr/>
        </p:nvSpPr>
        <p:spPr>
          <a:xfrm>
            <a:off x="6400800" y="623367"/>
            <a:ext cx="8092094" cy="1166538"/>
          </a:xfrm>
          <a:prstGeom prst="rect">
            <a:avLst/>
          </a:prstGeom>
        </p:spPr>
        <p:txBody>
          <a:bodyPr lIns="0" tIns="0" rIns="0" bIns="0" rtlCol="0" anchor="t">
            <a:spAutoFit/>
          </a:bodyPr>
          <a:lstStyle/>
          <a:p>
            <a:pPr>
              <a:lnSpc>
                <a:spcPts val="8730"/>
              </a:lnSpc>
            </a:pPr>
            <a:r>
              <a:rPr lang="en-US" sz="9000" dirty="0">
                <a:solidFill>
                  <a:srgbClr val="000000"/>
                </a:solidFill>
                <a:latin typeface="DM Sans Bold"/>
              </a:rPr>
              <a:t>Derivation</a:t>
            </a:r>
          </a:p>
        </p:txBody>
      </p:sp>
      <p:sp>
        <p:nvSpPr>
          <p:cNvPr id="6" name="TextBox 6"/>
          <p:cNvSpPr txBox="1"/>
          <p:nvPr/>
        </p:nvSpPr>
        <p:spPr>
          <a:xfrm>
            <a:off x="609600" y="1789905"/>
            <a:ext cx="17145000" cy="7950382"/>
          </a:xfrm>
          <a:prstGeom prst="rect">
            <a:avLst/>
          </a:prstGeom>
          <a:ln w="76200">
            <a:solidFill>
              <a:schemeClr val="accent1"/>
            </a:solidFill>
          </a:ln>
        </p:spPr>
        <p:txBody>
          <a:bodyPr wrap="square" lIns="0" tIns="0" rIns="0" bIns="0" rtlCol="0" anchor="t">
            <a:spAutoFit/>
          </a:bodyPr>
          <a:lstStyle/>
          <a:p>
            <a:pPr marL="0" lvl="0" indent="0">
              <a:lnSpc>
                <a:spcPts val="2699"/>
              </a:lnSpc>
              <a:spcBef>
                <a:spcPct val="0"/>
              </a:spcBef>
            </a:pPr>
            <a:endParaRPr lang="en-US" sz="1999" u="none" spc="119" dirty="0">
              <a:solidFill>
                <a:srgbClr val="000000"/>
              </a:solidFill>
              <a:latin typeface="DM Sans"/>
            </a:endParaRPr>
          </a:p>
          <a:p>
            <a:pPr marL="0" lvl="0" indent="0">
              <a:lnSpc>
                <a:spcPts val="2699"/>
              </a:lnSpc>
              <a:spcBef>
                <a:spcPct val="0"/>
              </a:spcBef>
            </a:pPr>
            <a:endParaRPr lang="en-US" sz="1999" spc="119" dirty="0">
              <a:solidFill>
                <a:srgbClr val="000000"/>
              </a:solidFill>
              <a:latin typeface="DM Sans"/>
            </a:endParaRPr>
          </a:p>
          <a:p>
            <a:pPr marL="0" lvl="0" indent="0">
              <a:lnSpc>
                <a:spcPts val="2699"/>
              </a:lnSpc>
              <a:spcBef>
                <a:spcPct val="0"/>
              </a:spcBef>
            </a:pPr>
            <a:endParaRPr lang="en-US" sz="1999" u="none" spc="119" dirty="0">
              <a:solidFill>
                <a:srgbClr val="000000"/>
              </a:solidFill>
              <a:latin typeface="DM Sans"/>
            </a:endParaRPr>
          </a:p>
          <a:p>
            <a:pPr marL="0" lvl="0" indent="0">
              <a:lnSpc>
                <a:spcPts val="2699"/>
              </a:lnSpc>
              <a:spcBef>
                <a:spcPct val="0"/>
              </a:spcBef>
            </a:pPr>
            <a:endParaRPr lang="en-US" sz="1999" spc="119" dirty="0">
              <a:solidFill>
                <a:srgbClr val="000000"/>
              </a:solidFill>
              <a:latin typeface="DM Sans"/>
            </a:endParaRPr>
          </a:p>
          <a:p>
            <a:pPr marL="0" lvl="0" indent="0">
              <a:lnSpc>
                <a:spcPts val="2699"/>
              </a:lnSpc>
              <a:spcBef>
                <a:spcPct val="0"/>
              </a:spcBef>
            </a:pPr>
            <a:endParaRPr lang="en-US" sz="1999" u="none" spc="119" dirty="0">
              <a:solidFill>
                <a:srgbClr val="000000"/>
              </a:solidFill>
              <a:latin typeface="DM Sans"/>
            </a:endParaRPr>
          </a:p>
          <a:p>
            <a:pPr marL="0" lvl="0" indent="0">
              <a:lnSpc>
                <a:spcPts val="2699"/>
              </a:lnSpc>
              <a:spcBef>
                <a:spcPct val="0"/>
              </a:spcBef>
            </a:pPr>
            <a:endParaRPr lang="en-US" sz="1999" spc="119" dirty="0">
              <a:solidFill>
                <a:srgbClr val="000000"/>
              </a:solidFill>
              <a:latin typeface="DM Sans"/>
            </a:endParaRPr>
          </a:p>
          <a:p>
            <a:pPr marL="0" lvl="0" indent="0">
              <a:lnSpc>
                <a:spcPts val="2699"/>
              </a:lnSpc>
              <a:spcBef>
                <a:spcPct val="0"/>
              </a:spcBef>
            </a:pPr>
            <a:endParaRPr lang="en-US" sz="1999" u="none" spc="119" dirty="0">
              <a:solidFill>
                <a:srgbClr val="000000"/>
              </a:solidFill>
              <a:latin typeface="DM Sans"/>
            </a:endParaRPr>
          </a:p>
          <a:p>
            <a:pPr marL="0" lvl="0" indent="0">
              <a:lnSpc>
                <a:spcPts val="2699"/>
              </a:lnSpc>
              <a:spcBef>
                <a:spcPct val="0"/>
              </a:spcBef>
            </a:pPr>
            <a:endParaRPr lang="en-US" sz="1999" spc="119" dirty="0">
              <a:solidFill>
                <a:srgbClr val="000000"/>
              </a:solidFill>
              <a:latin typeface="DM Sans"/>
            </a:endParaRPr>
          </a:p>
          <a:p>
            <a:pPr marL="0" lvl="0" indent="0">
              <a:lnSpc>
                <a:spcPts val="2699"/>
              </a:lnSpc>
              <a:spcBef>
                <a:spcPct val="0"/>
              </a:spcBef>
            </a:pPr>
            <a:endParaRPr lang="en-US" sz="1999" u="none" spc="119" dirty="0">
              <a:solidFill>
                <a:srgbClr val="000000"/>
              </a:solidFill>
              <a:latin typeface="DM Sans"/>
            </a:endParaRPr>
          </a:p>
          <a:p>
            <a:pPr marL="0" lvl="0" indent="0">
              <a:lnSpc>
                <a:spcPts val="2699"/>
              </a:lnSpc>
              <a:spcBef>
                <a:spcPct val="0"/>
              </a:spcBef>
            </a:pPr>
            <a:endParaRPr lang="en-US" sz="1999" spc="119" dirty="0">
              <a:solidFill>
                <a:srgbClr val="000000"/>
              </a:solidFill>
              <a:latin typeface="DM Sans"/>
            </a:endParaRPr>
          </a:p>
          <a:p>
            <a:pPr marL="0" lvl="0" indent="0">
              <a:lnSpc>
                <a:spcPts val="2699"/>
              </a:lnSpc>
              <a:spcBef>
                <a:spcPct val="0"/>
              </a:spcBef>
            </a:pPr>
            <a:endParaRPr lang="en-US" sz="1999" u="none" spc="119" dirty="0">
              <a:solidFill>
                <a:srgbClr val="000000"/>
              </a:solidFill>
              <a:latin typeface="DM Sans"/>
            </a:endParaRPr>
          </a:p>
          <a:p>
            <a:pPr marL="0" lvl="0" indent="0">
              <a:lnSpc>
                <a:spcPts val="2699"/>
              </a:lnSpc>
              <a:spcBef>
                <a:spcPct val="0"/>
              </a:spcBef>
            </a:pPr>
            <a:endParaRPr lang="en-US" sz="1999" spc="119" dirty="0">
              <a:solidFill>
                <a:srgbClr val="000000"/>
              </a:solidFill>
              <a:latin typeface="DM Sans"/>
            </a:endParaRPr>
          </a:p>
          <a:p>
            <a:pPr marL="0" lvl="0" indent="0">
              <a:lnSpc>
                <a:spcPts val="2699"/>
              </a:lnSpc>
              <a:spcBef>
                <a:spcPct val="0"/>
              </a:spcBef>
            </a:pPr>
            <a:endParaRPr lang="en-US" sz="1999" u="none" spc="119" dirty="0">
              <a:solidFill>
                <a:srgbClr val="000000"/>
              </a:solidFill>
              <a:latin typeface="DM Sans"/>
            </a:endParaRPr>
          </a:p>
          <a:p>
            <a:pPr marL="0" lvl="0" indent="0">
              <a:lnSpc>
                <a:spcPts val="2699"/>
              </a:lnSpc>
              <a:spcBef>
                <a:spcPct val="0"/>
              </a:spcBef>
            </a:pPr>
            <a:endParaRPr lang="en-US" sz="1999" spc="119" dirty="0">
              <a:solidFill>
                <a:srgbClr val="000000"/>
              </a:solidFill>
              <a:latin typeface="DM Sans"/>
            </a:endParaRPr>
          </a:p>
          <a:p>
            <a:pPr marL="0" lvl="0" indent="0">
              <a:lnSpc>
                <a:spcPts val="2699"/>
              </a:lnSpc>
              <a:spcBef>
                <a:spcPct val="0"/>
              </a:spcBef>
            </a:pPr>
            <a:endParaRPr lang="en-US" sz="1999" u="none" spc="119" dirty="0">
              <a:solidFill>
                <a:srgbClr val="000000"/>
              </a:solidFill>
              <a:latin typeface="DM Sans"/>
            </a:endParaRPr>
          </a:p>
          <a:p>
            <a:pPr marL="0" lvl="0" indent="0">
              <a:lnSpc>
                <a:spcPts val="2699"/>
              </a:lnSpc>
              <a:spcBef>
                <a:spcPct val="0"/>
              </a:spcBef>
            </a:pPr>
            <a:endParaRPr lang="en-US" sz="1999" spc="119" dirty="0">
              <a:solidFill>
                <a:srgbClr val="000000"/>
              </a:solidFill>
              <a:latin typeface="DM Sans"/>
            </a:endParaRPr>
          </a:p>
          <a:p>
            <a:pPr marL="0" lvl="0" indent="0">
              <a:lnSpc>
                <a:spcPts val="2699"/>
              </a:lnSpc>
              <a:spcBef>
                <a:spcPct val="0"/>
              </a:spcBef>
            </a:pPr>
            <a:endParaRPr lang="en-US" sz="1999" u="none" spc="119" dirty="0">
              <a:solidFill>
                <a:srgbClr val="000000"/>
              </a:solidFill>
              <a:latin typeface="DM Sans"/>
            </a:endParaRPr>
          </a:p>
          <a:p>
            <a:pPr marL="0" lvl="0" indent="0">
              <a:lnSpc>
                <a:spcPts val="2699"/>
              </a:lnSpc>
              <a:spcBef>
                <a:spcPct val="0"/>
              </a:spcBef>
            </a:pPr>
            <a:endParaRPr lang="en-US" sz="1999" spc="119" dirty="0">
              <a:solidFill>
                <a:srgbClr val="000000"/>
              </a:solidFill>
              <a:latin typeface="DM Sans"/>
            </a:endParaRPr>
          </a:p>
          <a:p>
            <a:pPr marL="0" lvl="0" indent="0">
              <a:lnSpc>
                <a:spcPts val="2699"/>
              </a:lnSpc>
              <a:spcBef>
                <a:spcPct val="0"/>
              </a:spcBef>
            </a:pPr>
            <a:endParaRPr lang="en-US" sz="1999" u="none" spc="119" dirty="0">
              <a:solidFill>
                <a:srgbClr val="000000"/>
              </a:solidFill>
              <a:latin typeface="DM Sans"/>
            </a:endParaRPr>
          </a:p>
          <a:p>
            <a:pPr marL="0" lvl="0" indent="0">
              <a:lnSpc>
                <a:spcPts val="2699"/>
              </a:lnSpc>
              <a:spcBef>
                <a:spcPct val="0"/>
              </a:spcBef>
            </a:pPr>
            <a:endParaRPr lang="en-US" sz="1999" spc="119" dirty="0">
              <a:solidFill>
                <a:srgbClr val="000000"/>
              </a:solidFill>
              <a:latin typeface="DM Sans"/>
            </a:endParaRPr>
          </a:p>
          <a:p>
            <a:pPr marL="0" lvl="0" indent="0">
              <a:lnSpc>
                <a:spcPts val="2699"/>
              </a:lnSpc>
              <a:spcBef>
                <a:spcPct val="0"/>
              </a:spcBef>
            </a:pPr>
            <a:endParaRPr lang="en-US" sz="1999" u="none" spc="119" dirty="0">
              <a:solidFill>
                <a:srgbClr val="000000"/>
              </a:solidFill>
              <a:latin typeface="DM Sans"/>
            </a:endParaRPr>
          </a:p>
          <a:p>
            <a:pPr marL="0" lvl="0" indent="0">
              <a:lnSpc>
                <a:spcPts val="2699"/>
              </a:lnSpc>
              <a:spcBef>
                <a:spcPct val="0"/>
              </a:spcBef>
            </a:pPr>
            <a:endParaRPr lang="en-US" sz="1999" spc="119" dirty="0">
              <a:solidFill>
                <a:srgbClr val="000000"/>
              </a:solidFill>
              <a:latin typeface="DM Sans"/>
            </a:endParaRPr>
          </a:p>
          <a:p>
            <a:pPr marL="0" lvl="0" indent="0">
              <a:lnSpc>
                <a:spcPts val="2699"/>
              </a:lnSpc>
              <a:spcBef>
                <a:spcPct val="0"/>
              </a:spcBef>
            </a:pPr>
            <a:endParaRPr lang="en-US" sz="1999" u="none" spc="119" dirty="0">
              <a:solidFill>
                <a:srgbClr val="000000"/>
              </a:solidFill>
              <a:latin typeface="DM Sans"/>
            </a:endParaRPr>
          </a:p>
        </p:txBody>
      </p:sp>
      <p:pic>
        <p:nvPicPr>
          <p:cNvPr id="7" name="Picture 6">
            <a:extLst>
              <a:ext uri="{FF2B5EF4-FFF2-40B4-BE49-F238E27FC236}">
                <a16:creationId xmlns:a16="http://schemas.microsoft.com/office/drawing/2014/main" id="{818AAF82-A0B6-46D7-9FDC-531F7156B9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89394" y="170539"/>
            <a:ext cx="1166538" cy="116653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386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grpSp>
        <p:nvGrpSpPr>
          <p:cNvPr id="3" name="Group 3"/>
          <p:cNvGrpSpPr/>
          <p:nvPr/>
        </p:nvGrpSpPr>
        <p:grpSpPr>
          <a:xfrm>
            <a:off x="1028700" y="1261827"/>
            <a:ext cx="5038071" cy="3559266"/>
            <a:chOff x="0" y="0"/>
            <a:chExt cx="1048738" cy="740906"/>
          </a:xfrm>
        </p:grpSpPr>
        <p:sp>
          <p:nvSpPr>
            <p:cNvPr id="4" name="Freeform 4"/>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5" name="TextBox 5"/>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8700" y="5370657"/>
            <a:ext cx="5038071" cy="3559266"/>
            <a:chOff x="0" y="0"/>
            <a:chExt cx="1048738" cy="740906"/>
          </a:xfrm>
        </p:grpSpPr>
        <p:sp>
          <p:nvSpPr>
            <p:cNvPr id="7" name="Freeform 7"/>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8" name="TextBox 8"/>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692531" y="1261827"/>
            <a:ext cx="5038071" cy="3559266"/>
            <a:chOff x="0" y="0"/>
            <a:chExt cx="1048738" cy="740906"/>
          </a:xfrm>
        </p:grpSpPr>
        <p:sp>
          <p:nvSpPr>
            <p:cNvPr id="10" name="Freeform 10"/>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11" name="TextBox 11"/>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692531" y="5370657"/>
            <a:ext cx="5038071" cy="3559266"/>
            <a:chOff x="0" y="0"/>
            <a:chExt cx="1048738" cy="740906"/>
          </a:xfrm>
        </p:grpSpPr>
        <p:sp>
          <p:nvSpPr>
            <p:cNvPr id="13" name="Freeform 13"/>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14" name="TextBox 14"/>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28700" y="1261827"/>
            <a:ext cx="5038071" cy="668736"/>
            <a:chOff x="0" y="0"/>
            <a:chExt cx="1048738" cy="139206"/>
          </a:xfrm>
        </p:grpSpPr>
        <p:sp>
          <p:nvSpPr>
            <p:cNvPr id="16" name="Freeform 16"/>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17" name="TextBox 17"/>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28700" y="5370657"/>
            <a:ext cx="5038071" cy="668736"/>
            <a:chOff x="0" y="0"/>
            <a:chExt cx="1048738" cy="139206"/>
          </a:xfrm>
        </p:grpSpPr>
        <p:sp>
          <p:nvSpPr>
            <p:cNvPr id="19" name="Freeform 19"/>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0" name="TextBox 20"/>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6692531" y="1261827"/>
            <a:ext cx="5038071" cy="668736"/>
            <a:chOff x="0" y="0"/>
            <a:chExt cx="1048738" cy="139206"/>
          </a:xfrm>
        </p:grpSpPr>
        <p:sp>
          <p:nvSpPr>
            <p:cNvPr id="22" name="Freeform 22"/>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3" name="TextBox 23"/>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6692531" y="5370657"/>
            <a:ext cx="5038071" cy="668736"/>
            <a:chOff x="0" y="0"/>
            <a:chExt cx="1048738" cy="139206"/>
          </a:xfrm>
        </p:grpSpPr>
        <p:sp>
          <p:nvSpPr>
            <p:cNvPr id="25" name="Freeform 25"/>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6" name="TextBox 26"/>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345712" y="1452532"/>
            <a:ext cx="3739422" cy="328360"/>
          </a:xfrm>
          <a:prstGeom prst="rect">
            <a:avLst/>
          </a:prstGeom>
        </p:spPr>
        <p:txBody>
          <a:bodyPr lIns="0" tIns="0" rIns="0" bIns="0" rtlCol="0" anchor="t">
            <a:spAutoFit/>
          </a:bodyPr>
          <a:lstStyle/>
          <a:p>
            <a:pPr>
              <a:lnSpc>
                <a:spcPts val="2495"/>
              </a:lnSpc>
            </a:pPr>
            <a:r>
              <a:rPr lang="en-US" sz="2400" spc="96" dirty="0">
                <a:solidFill>
                  <a:srgbClr val="000000"/>
                </a:solidFill>
                <a:latin typeface="DM Sans"/>
              </a:rPr>
              <a:t>Construction:</a:t>
            </a:r>
            <a:endParaRPr lang="en-US" sz="2132" dirty="0">
              <a:solidFill>
                <a:srgbClr val="000000"/>
              </a:solidFill>
              <a:latin typeface="DM Sans"/>
            </a:endParaRPr>
          </a:p>
        </p:txBody>
      </p:sp>
      <p:sp>
        <p:nvSpPr>
          <p:cNvPr id="29" name="TextBox 29"/>
          <p:cNvSpPr txBox="1"/>
          <p:nvPr/>
        </p:nvSpPr>
        <p:spPr>
          <a:xfrm>
            <a:off x="7062826" y="1452532"/>
            <a:ext cx="3739422" cy="320601"/>
          </a:xfrm>
          <a:prstGeom prst="rect">
            <a:avLst/>
          </a:prstGeom>
        </p:spPr>
        <p:txBody>
          <a:bodyPr lIns="0" tIns="0" rIns="0" bIns="0" rtlCol="0" anchor="t">
            <a:spAutoFit/>
          </a:bodyPr>
          <a:lstStyle/>
          <a:p>
            <a:pPr>
              <a:lnSpc>
                <a:spcPts val="2495"/>
              </a:lnSpc>
            </a:pPr>
            <a:r>
              <a:rPr lang="en-US" sz="2132" dirty="0">
                <a:solidFill>
                  <a:srgbClr val="000000"/>
                </a:solidFill>
                <a:latin typeface="DM Sans"/>
              </a:rPr>
              <a:t>Magnetic Field Application: </a:t>
            </a:r>
          </a:p>
        </p:txBody>
      </p:sp>
      <p:sp>
        <p:nvSpPr>
          <p:cNvPr id="30" name="TextBox 30"/>
          <p:cNvSpPr txBox="1"/>
          <p:nvPr/>
        </p:nvSpPr>
        <p:spPr>
          <a:xfrm>
            <a:off x="1345712" y="5554049"/>
            <a:ext cx="4137951" cy="320601"/>
          </a:xfrm>
          <a:prstGeom prst="rect">
            <a:avLst/>
          </a:prstGeom>
        </p:spPr>
        <p:txBody>
          <a:bodyPr lIns="0" tIns="0" rIns="0" bIns="0" rtlCol="0" anchor="t">
            <a:spAutoFit/>
          </a:bodyPr>
          <a:lstStyle/>
          <a:p>
            <a:pPr>
              <a:lnSpc>
                <a:spcPts val="2495"/>
              </a:lnSpc>
            </a:pPr>
            <a:r>
              <a:rPr lang="en-US" sz="2132" dirty="0">
                <a:solidFill>
                  <a:srgbClr val="000000"/>
                </a:solidFill>
                <a:latin typeface="DM Sans"/>
              </a:rPr>
              <a:t>Measurement: </a:t>
            </a:r>
          </a:p>
        </p:txBody>
      </p:sp>
      <p:sp>
        <p:nvSpPr>
          <p:cNvPr id="31" name="TextBox 31"/>
          <p:cNvSpPr txBox="1"/>
          <p:nvPr/>
        </p:nvSpPr>
        <p:spPr>
          <a:xfrm>
            <a:off x="7062826" y="5554049"/>
            <a:ext cx="3558025" cy="313501"/>
          </a:xfrm>
          <a:prstGeom prst="rect">
            <a:avLst/>
          </a:prstGeom>
        </p:spPr>
        <p:txBody>
          <a:bodyPr lIns="0" tIns="0" rIns="0" bIns="0" rtlCol="0" anchor="t">
            <a:spAutoFit/>
          </a:bodyPr>
          <a:lstStyle/>
          <a:p>
            <a:pPr>
              <a:lnSpc>
                <a:spcPts val="2495"/>
              </a:lnSpc>
            </a:pPr>
            <a:r>
              <a:rPr lang="en-US" sz="2132">
                <a:solidFill>
                  <a:srgbClr val="000000"/>
                </a:solidFill>
                <a:latin typeface="DM Sans"/>
              </a:rPr>
              <a:t>Opportunities</a:t>
            </a:r>
          </a:p>
        </p:txBody>
      </p:sp>
      <p:sp>
        <p:nvSpPr>
          <p:cNvPr id="32" name="TextBox 32"/>
          <p:cNvSpPr txBox="1"/>
          <p:nvPr/>
        </p:nvSpPr>
        <p:spPr>
          <a:xfrm>
            <a:off x="1345712" y="2381812"/>
            <a:ext cx="4137951" cy="1398716"/>
          </a:xfrm>
          <a:prstGeom prst="rect">
            <a:avLst/>
          </a:prstGeom>
        </p:spPr>
        <p:txBody>
          <a:bodyPr lIns="0" tIns="0" rIns="0" bIns="0" rtlCol="0" anchor="t">
            <a:spAutoFit/>
          </a:bodyPr>
          <a:lstStyle/>
          <a:p>
            <a:pPr lvl="0" algn="just">
              <a:lnSpc>
                <a:spcPts val="2160"/>
              </a:lnSpc>
              <a:spcBef>
                <a:spcPct val="0"/>
              </a:spcBef>
            </a:pPr>
            <a:r>
              <a:rPr lang="en-US" sz="1600" spc="96" dirty="0">
                <a:solidFill>
                  <a:srgbClr val="000000"/>
                </a:solidFill>
                <a:latin typeface="DM Sans"/>
              </a:rPr>
              <a:t>A Hall probe consists of a thin strip of semiconductor material through which a current is passed. The semiconductor material is usually mounted on a support structure.</a:t>
            </a:r>
            <a:endParaRPr lang="en-US" sz="1600" u="none" spc="96" dirty="0">
              <a:solidFill>
                <a:srgbClr val="000000"/>
              </a:solidFill>
              <a:latin typeface="DM Sans"/>
            </a:endParaRPr>
          </a:p>
        </p:txBody>
      </p:sp>
      <p:sp>
        <p:nvSpPr>
          <p:cNvPr id="33" name="TextBox 33"/>
          <p:cNvSpPr txBox="1"/>
          <p:nvPr/>
        </p:nvSpPr>
        <p:spPr>
          <a:xfrm>
            <a:off x="7062826" y="2095500"/>
            <a:ext cx="4137951" cy="2527230"/>
          </a:xfrm>
          <a:prstGeom prst="rect">
            <a:avLst/>
          </a:prstGeom>
        </p:spPr>
        <p:txBody>
          <a:bodyPr lIns="0" tIns="0" rIns="0" bIns="0" rtlCol="0" anchor="t">
            <a:spAutoFit/>
          </a:bodyPr>
          <a:lstStyle/>
          <a:p>
            <a:pPr lvl="0" algn="just">
              <a:lnSpc>
                <a:spcPts val="2160"/>
              </a:lnSpc>
              <a:spcBef>
                <a:spcPct val="0"/>
              </a:spcBef>
            </a:pPr>
            <a:r>
              <a:rPr lang="en-US" sz="1600" spc="96" dirty="0">
                <a:solidFill>
                  <a:srgbClr val="000000"/>
                </a:solidFill>
                <a:latin typeface="DM Sans"/>
              </a:rPr>
              <a:t>When the Hall probe is placed in a magnetic field perpendicular to the direction of the current flow in the semiconductor strip, the Lorentz force acts on the moving charge carriers (usually electrons). This force causes a charge separation within the strip, leading to the generation of a voltage known as the Hall voltage.</a:t>
            </a:r>
            <a:endParaRPr lang="en-US" sz="1600" u="none" spc="96" dirty="0">
              <a:solidFill>
                <a:srgbClr val="000000"/>
              </a:solidFill>
              <a:latin typeface="DM Sans"/>
            </a:endParaRPr>
          </a:p>
        </p:txBody>
      </p:sp>
      <p:sp>
        <p:nvSpPr>
          <p:cNvPr id="34" name="TextBox 34"/>
          <p:cNvSpPr txBox="1"/>
          <p:nvPr/>
        </p:nvSpPr>
        <p:spPr>
          <a:xfrm>
            <a:off x="7062826" y="6286500"/>
            <a:ext cx="4137951" cy="2245102"/>
          </a:xfrm>
          <a:prstGeom prst="rect">
            <a:avLst/>
          </a:prstGeom>
        </p:spPr>
        <p:txBody>
          <a:bodyPr lIns="0" tIns="0" rIns="0" bIns="0" rtlCol="0" anchor="t">
            <a:spAutoFit/>
          </a:bodyPr>
          <a:lstStyle/>
          <a:p>
            <a:pPr lvl="0" algn="just">
              <a:lnSpc>
                <a:spcPts val="2160"/>
              </a:lnSpc>
              <a:spcBef>
                <a:spcPct val="0"/>
              </a:spcBef>
            </a:pPr>
            <a:r>
              <a:rPr lang="en-US" sz="1600" spc="96" dirty="0">
                <a:solidFill>
                  <a:srgbClr val="000000"/>
                </a:solidFill>
                <a:latin typeface="DM Sans"/>
              </a:rPr>
              <a:t>Hall probes are widely used in scientific research, engineering applications, and industrial settings where precise measurements of magnetic fields are crucial. They are employed in areas such as magnetometry, quality control for magnets, and magnetic field mapping.</a:t>
            </a:r>
            <a:endParaRPr lang="en-US" sz="1600" u="none" spc="96" dirty="0">
              <a:solidFill>
                <a:srgbClr val="000000"/>
              </a:solidFill>
              <a:latin typeface="DM Sans"/>
            </a:endParaRPr>
          </a:p>
        </p:txBody>
      </p:sp>
      <p:sp>
        <p:nvSpPr>
          <p:cNvPr id="35" name="TextBox 35"/>
          <p:cNvSpPr txBox="1"/>
          <p:nvPr/>
        </p:nvSpPr>
        <p:spPr>
          <a:xfrm>
            <a:off x="1424649" y="6327398"/>
            <a:ext cx="4137951" cy="2245102"/>
          </a:xfrm>
          <a:prstGeom prst="rect">
            <a:avLst/>
          </a:prstGeom>
        </p:spPr>
        <p:txBody>
          <a:bodyPr lIns="0" tIns="0" rIns="0" bIns="0" rtlCol="0" anchor="t">
            <a:spAutoFit/>
          </a:bodyPr>
          <a:lstStyle/>
          <a:p>
            <a:pPr lvl="0" algn="just">
              <a:lnSpc>
                <a:spcPts val="2160"/>
              </a:lnSpc>
              <a:spcBef>
                <a:spcPct val="0"/>
              </a:spcBef>
            </a:pPr>
            <a:r>
              <a:rPr lang="en-US" sz="1600" spc="96" dirty="0">
                <a:solidFill>
                  <a:srgbClr val="000000"/>
                </a:solidFill>
                <a:latin typeface="DM Sans"/>
              </a:rPr>
              <a:t>The Hall voltage is directly proportional to the strength of the magnetic field. By measuring the Hall voltage, the strength of the magnetic field can be determined. Some Hall probes are designed to provide information about the direction of the magnetic field as well.</a:t>
            </a:r>
            <a:endParaRPr lang="en-US" sz="1600" u="none" spc="96" dirty="0">
              <a:solidFill>
                <a:srgbClr val="000000"/>
              </a:solidFill>
              <a:latin typeface="DM Sans"/>
            </a:endParaRPr>
          </a:p>
        </p:txBody>
      </p:sp>
      <p:sp>
        <p:nvSpPr>
          <p:cNvPr id="36" name="Freeform 36"/>
          <p:cNvSpPr/>
          <p:nvPr/>
        </p:nvSpPr>
        <p:spPr>
          <a:xfrm rot="-10800000">
            <a:off x="14827993" y="-1392447"/>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7" name="Freeform 37"/>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38" name="Freeform 38"/>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39" name="Freeform 39"/>
          <p:cNvSpPr/>
          <p:nvPr/>
        </p:nvSpPr>
        <p:spPr>
          <a:xfrm rot="-5400000">
            <a:off x="12134412" y="9245030"/>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40" name="Freeform 40"/>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41" name="Freeform 41"/>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42" name="Freeform 42"/>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43" name="TextBox 42">
            <a:extLst>
              <a:ext uri="{FF2B5EF4-FFF2-40B4-BE49-F238E27FC236}">
                <a16:creationId xmlns:a16="http://schemas.microsoft.com/office/drawing/2014/main" id="{6E9C10A0-D94A-42B2-BACE-6EE6F6D38E72}"/>
              </a:ext>
            </a:extLst>
          </p:cNvPr>
          <p:cNvSpPr txBox="1"/>
          <p:nvPr/>
        </p:nvSpPr>
        <p:spPr>
          <a:xfrm>
            <a:off x="11685075" y="3645337"/>
            <a:ext cx="6983925" cy="3631763"/>
          </a:xfrm>
          <a:prstGeom prst="rect">
            <a:avLst/>
          </a:prstGeom>
          <a:noFill/>
        </p:spPr>
        <p:txBody>
          <a:bodyPr wrap="square" rtlCol="0">
            <a:spAutoFit/>
          </a:bodyPr>
          <a:lstStyle/>
          <a:p>
            <a:pPr algn="ctr"/>
            <a:r>
              <a:rPr lang="en-US" sz="11500" dirty="0">
                <a:latin typeface="Arial Black" panose="020B0A04020102020204" pitchFamily="34" charset="0"/>
              </a:rPr>
              <a:t>Hall</a:t>
            </a:r>
          </a:p>
          <a:p>
            <a:pPr algn="ctr"/>
            <a:r>
              <a:rPr lang="en-US" sz="11500" dirty="0">
                <a:latin typeface="Arial Black" panose="020B0A04020102020204" pitchFamily="34" charset="0"/>
              </a:rPr>
              <a:t>Probe</a:t>
            </a:r>
          </a:p>
        </p:txBody>
      </p:sp>
      <p:pic>
        <p:nvPicPr>
          <p:cNvPr id="44" name="Picture 43">
            <a:extLst>
              <a:ext uri="{FF2B5EF4-FFF2-40B4-BE49-F238E27FC236}">
                <a16:creationId xmlns:a16="http://schemas.microsoft.com/office/drawing/2014/main" id="{6572E3C1-D0D8-4DCE-97DC-FD718745B1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951095" y="8929923"/>
            <a:ext cx="1205688" cy="120568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TextBox 16"/>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rPr>
              <a:t>Thank you very much!</a:t>
            </a:r>
          </a:p>
        </p:txBody>
      </p:sp>
      <p:sp>
        <p:nvSpPr>
          <p:cNvPr id="17" name="TextBox 17"/>
          <p:cNvSpPr txBox="1"/>
          <p:nvPr/>
        </p:nvSpPr>
        <p:spPr>
          <a:xfrm>
            <a:off x="136991" y="7822725"/>
            <a:ext cx="10501294" cy="2797497"/>
          </a:xfrm>
          <a:prstGeom prst="rect">
            <a:avLst/>
          </a:prstGeom>
        </p:spPr>
        <p:txBody>
          <a:bodyPr wrap="square" lIns="0" tIns="0" rIns="0" bIns="0" rtlCol="0" anchor="t">
            <a:spAutoFit/>
          </a:bodyPr>
          <a:lstStyle/>
          <a:p>
            <a:pPr>
              <a:lnSpc>
                <a:spcPts val="4381"/>
              </a:lnSpc>
            </a:pPr>
            <a:r>
              <a:rPr lang="en-US" sz="2800" spc="-87" dirty="0">
                <a:solidFill>
                  <a:srgbClr val="000000"/>
                </a:solidFill>
                <a:latin typeface="DM Sans Bold"/>
                <a:hlinkClick r:id="rId29"/>
              </a:rPr>
              <a:t>www.github.com/022neb510</a:t>
            </a:r>
            <a:endParaRPr lang="en-US" sz="2800" spc="-87" dirty="0">
              <a:solidFill>
                <a:srgbClr val="000000"/>
              </a:solidFill>
              <a:latin typeface="DM Sans Bold"/>
            </a:endParaRPr>
          </a:p>
          <a:p>
            <a:pPr>
              <a:lnSpc>
                <a:spcPts val="4381"/>
              </a:lnSpc>
            </a:pPr>
            <a:r>
              <a:rPr lang="en-US" sz="2800" spc="-87" dirty="0">
                <a:solidFill>
                  <a:srgbClr val="000000"/>
                </a:solidFill>
                <a:latin typeface="DM Sans Bold"/>
                <a:hlinkClick r:id="rId30"/>
              </a:rPr>
              <a:t>https://www.linkedin.com/in/vinit-baral-165542267/</a:t>
            </a:r>
            <a:endParaRPr lang="en-US" sz="2800" spc="-87" dirty="0">
              <a:solidFill>
                <a:srgbClr val="000000"/>
              </a:solidFill>
              <a:latin typeface="DM Sans Bold"/>
            </a:endParaRPr>
          </a:p>
          <a:p>
            <a:pPr>
              <a:lnSpc>
                <a:spcPts val="4381"/>
              </a:lnSpc>
            </a:pPr>
            <a:r>
              <a:rPr lang="en-US" sz="2800" spc="-87" dirty="0">
                <a:solidFill>
                  <a:srgbClr val="000000"/>
                </a:solidFill>
                <a:latin typeface="DM Sans Bold"/>
              </a:rPr>
              <a:t> </a:t>
            </a:r>
            <a:r>
              <a:rPr lang="en-US" sz="2800" spc="-87" dirty="0">
                <a:solidFill>
                  <a:srgbClr val="000000"/>
                </a:solidFill>
                <a:latin typeface="DM Sans Bold"/>
                <a:hlinkClick r:id="rId31"/>
              </a:rPr>
              <a:t>www.facebook.com/vinitbaraldai</a:t>
            </a:r>
            <a:endParaRPr lang="en-US" sz="2800" spc="-87" dirty="0">
              <a:solidFill>
                <a:srgbClr val="000000"/>
              </a:solidFill>
              <a:latin typeface="DM Sans Bold"/>
            </a:endParaRPr>
          </a:p>
          <a:p>
            <a:pPr>
              <a:lnSpc>
                <a:spcPts val="4381"/>
              </a:lnSpc>
            </a:pPr>
            <a:r>
              <a:rPr lang="en-US" sz="2800" spc="-87" dirty="0">
                <a:solidFill>
                  <a:srgbClr val="000000"/>
                </a:solidFill>
                <a:latin typeface="DM Sans Bold"/>
                <a:hlinkClick r:id="rId32"/>
              </a:rPr>
              <a:t>www.Instagram.com/vinitbaral</a:t>
            </a:r>
            <a:endParaRPr lang="en-US" sz="2800" spc="-87" dirty="0">
              <a:solidFill>
                <a:srgbClr val="000000"/>
              </a:solidFill>
              <a:latin typeface="DM Sans Bold"/>
            </a:endParaRPr>
          </a:p>
          <a:p>
            <a:pPr>
              <a:lnSpc>
                <a:spcPts val="4381"/>
              </a:lnSpc>
            </a:pPr>
            <a:endParaRPr lang="en-US" sz="2800" spc="-87" dirty="0">
              <a:solidFill>
                <a:srgbClr val="000000"/>
              </a:solidFill>
              <a:latin typeface="DM Sans Bold"/>
            </a:endParaRPr>
          </a:p>
        </p:txBody>
      </p:sp>
      <p:pic>
        <p:nvPicPr>
          <p:cNvPr id="18" name="Picture 17">
            <a:extLst>
              <a:ext uri="{FF2B5EF4-FFF2-40B4-BE49-F238E27FC236}">
                <a16:creationId xmlns:a16="http://schemas.microsoft.com/office/drawing/2014/main" id="{A7C4594F-AAE2-45D8-8591-F9B7D8860C48}"/>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20576" y="101204"/>
            <a:ext cx="1191589" cy="119158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340</Words>
  <Application>Microsoft Office PowerPoint</Application>
  <PresentationFormat>Custom</PresentationFormat>
  <Paragraphs>53</Paragraphs>
  <Slides>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DM Sans Bold</vt:lpstr>
      <vt:lpstr>DM Sans</vt:lpstr>
      <vt:lpstr>Arial Black</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Doodle Project Presentation</dc:title>
  <cp:lastModifiedBy>Vinit Baral</cp:lastModifiedBy>
  <cp:revision>5</cp:revision>
  <dcterms:created xsi:type="dcterms:W3CDTF">2006-08-16T00:00:00Z</dcterms:created>
  <dcterms:modified xsi:type="dcterms:W3CDTF">2023-11-29T15:26:27Z</dcterms:modified>
  <dc:identifier>DAF1jqrEhSg</dc:identifier>
</cp:coreProperties>
</file>